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73" r:id="rId4"/>
    <p:sldId id="260" r:id="rId5"/>
    <p:sldId id="274" r:id="rId6"/>
    <p:sldId id="275" r:id="rId7"/>
    <p:sldId id="276" r:id="rId8"/>
    <p:sldId id="269" r:id="rId9"/>
    <p:sldId id="270" r:id="rId10"/>
    <p:sldId id="271" r:id="rId11"/>
    <p:sldId id="272" r:id="rId12"/>
    <p:sldId id="261" r:id="rId13"/>
    <p:sldId id="258" r:id="rId14"/>
    <p:sldId id="264" r:id="rId15"/>
    <p:sldId id="263" r:id="rId16"/>
    <p:sldId id="265" r:id="rId17"/>
    <p:sldId id="266" r:id="rId18"/>
    <p:sldId id="256" r:id="rId19"/>
    <p:sldId id="267" r:id="rId20"/>
    <p:sldId id="26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1B09-96BA-5972-3885-241D7D83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3B51-8437-CFB4-1A32-DF02CA09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71F7-4A6A-36FC-62D1-DE9944B55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1760556"/>
          </a:xfrm>
        </p:spPr>
        <p:txBody>
          <a:bodyPr/>
          <a:lstStyle/>
          <a:p>
            <a:r>
              <a:rPr lang="en-US" sz="2000" dirty="0"/>
              <a:t>Denote the set of all observed user-item pairs as:</a:t>
            </a:r>
          </a:p>
          <a:p>
            <a:endParaRPr lang="en-US" sz="2000" dirty="0"/>
          </a:p>
          <a:p>
            <a:r>
              <a:rPr lang="en-US" sz="2000" dirty="0"/>
              <a:t>Factorize the </a:t>
            </a:r>
            <a:r>
              <a:rPr lang="en-US" sz="2000" b="1" dirty="0"/>
              <a:t>incomplete</a:t>
            </a:r>
            <a:r>
              <a:rPr lang="en-US" sz="2000" dirty="0"/>
              <a:t> matrix R as the approximate product of </a:t>
            </a:r>
            <a:r>
              <a:rPr lang="en-US" sz="2000" b="1" dirty="0"/>
              <a:t>fully specified </a:t>
            </a:r>
            <a:r>
              <a:rPr lang="en-US" sz="2000" dirty="0"/>
              <a:t>matrices UV</a:t>
            </a:r>
            <a:r>
              <a:rPr lang="en-US" sz="2000" baseline="30000" dirty="0"/>
              <a:t>T </a:t>
            </a:r>
            <a:r>
              <a:rPr lang="en-US" sz="2000" dirty="0"/>
              <a:t>then all the entries in R can be predicted.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Minimize the Frobenius norm: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Subject to: No constraints on U and V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6929-6C9C-96D2-1547-86F0BCA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35CA0-9BDF-53E1-0420-E304BDCA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5" y="1379287"/>
            <a:ext cx="3117589" cy="443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9C5A9-4D1B-B9B7-2883-4B0CE3E4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05" y="3329604"/>
            <a:ext cx="5143075" cy="12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651B-CC67-C233-6105-6BD0D2E1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9A7-08CF-6BE7-BC7A-414F7814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EB4A-08F1-EE95-EA8C-E0127E3C4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33956"/>
          </a:xfrm>
        </p:spPr>
        <p:txBody>
          <a:bodyPr/>
          <a:lstStyle/>
          <a:p>
            <a:r>
              <a:rPr lang="en-US" sz="2000" dirty="0"/>
              <a:t>Gradient descent: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Radom initialize U and V, usually small values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Compute the error: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Calculate the partial derivatives with respect to each entries of U and V: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Update the value: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5F74-0CE1-9EC6-ACE1-1C07EE6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792F-90AE-6A5E-DDB7-828F5D53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71" y="1735481"/>
            <a:ext cx="2419091" cy="855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727AF-309F-BD7D-FBC8-DAEA80CF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916" y="2953246"/>
            <a:ext cx="5387284" cy="1336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2CBC3-CB75-9CEE-79C7-BDC86A13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5" y="4800439"/>
            <a:ext cx="1694055" cy="7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1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10788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Movies recommendation system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Vũ Minh Hiếu -</a:t>
            </a:r>
            <a:r>
              <a:rPr lang="vi-VN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 20225485</a:t>
            </a:r>
            <a:endParaRPr lang="en-US" sz="2400" b="0" dirty="0">
              <a:solidFill>
                <a:schemeClr val="tx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Dataset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Result</a:t>
            </a:r>
          </a:p>
          <a:p>
            <a:pPr fontAlgn="base"/>
            <a:endParaRPr lang="en-US" dirty="0">
              <a:latin typeface="Lato"/>
              <a:ea typeface="Lato"/>
              <a:cs typeface="Lato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33211"/>
            <a:ext cx="6916643" cy="4991578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A class of machine learning that uses data to help predict what people are looking for among a large number of options.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All major business utilize a recommendation system to some extend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This project study and demonstrate some popular recommendation algorithm on a movies data base and discuss theirs advantages, drawbacks and address some further improvement.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Recommendation Systems: What They Are and How They Help">
            <a:extLst>
              <a:ext uri="{FF2B5EF4-FFF2-40B4-BE49-F238E27FC236}">
                <a16:creationId xmlns:a16="http://schemas.microsoft.com/office/drawing/2014/main" id="{F3816495-1D68-D552-2D71-36DD5389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17" y="2509210"/>
            <a:ext cx="4534911" cy="20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commendation System Using Autoencoders">
            <a:extLst>
              <a:ext uri="{FF2B5EF4-FFF2-40B4-BE49-F238E27FC236}">
                <a16:creationId xmlns:a16="http://schemas.microsoft.com/office/drawing/2014/main" id="{6334FC8C-68CF-9C4A-C4D3-AF2AD8A2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8" y="2177529"/>
            <a:ext cx="4844393" cy="29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0E54B7-9BB1-1DCA-7A8D-953BB69D461B}"/>
              </a:ext>
            </a:extLst>
          </p:cNvPr>
          <p:cNvSpPr txBox="1">
            <a:spLocks/>
          </p:cNvSpPr>
          <p:nvPr/>
        </p:nvSpPr>
        <p:spPr>
          <a:xfrm>
            <a:off x="338736" y="1256232"/>
            <a:ext cx="11514528" cy="4794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/>
              <a:t>The Movies Dataset</a:t>
            </a:r>
          </a:p>
          <a:p>
            <a:r>
              <a:rPr lang="en-US" sz="2400" dirty="0"/>
              <a:t>Metadata for all 45,000 movies: cast, crew, plot keywords, revenue, release dates, languages, production companies, TMDB vote counts, vote averages…</a:t>
            </a:r>
          </a:p>
          <a:p>
            <a:r>
              <a:rPr lang="en-US" sz="2400" dirty="0"/>
              <a:t>26 million ratings from 270,000 users. Ratings are on a scale of 1-5 and have been obtained from the official </a:t>
            </a:r>
            <a:r>
              <a:rPr lang="en-US" sz="2400" dirty="0" err="1"/>
              <a:t>GroupLens</a:t>
            </a:r>
            <a:r>
              <a:rPr lang="en-US" sz="2400" dirty="0"/>
              <a:t> website.</a:t>
            </a: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</p:txBody>
      </p:sp>
    </p:spTree>
    <p:extLst>
      <p:ext uri="{BB962C8B-B14F-4D97-AF65-F5344CB8AC3E}">
        <p14:creationId xmlns:p14="http://schemas.microsoft.com/office/powerpoint/2010/main" val="55970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BDC1-2C3E-386C-A1EC-0E2649E0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09-8389-1528-20E2-D7BF9F21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DAF8A7-7D85-547C-69D8-391F9194C15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8735" y="1179320"/>
            <a:ext cx="5757265" cy="4883343"/>
          </a:xfrm>
        </p:spPr>
        <p:txBody>
          <a:bodyPr/>
          <a:lstStyle/>
          <a:p>
            <a:r>
              <a:rPr lang="en-US" sz="2000" dirty="0"/>
              <a:t>Content-Based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Recommends books based on features (genre, author, description)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If a user likes “Iron-man 1," they might get recommendations for “Iron-man 2"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7F9701-1A83-4E03-158D-64FD30BB8B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431" y="1179321"/>
            <a:ext cx="5445570" cy="4891280"/>
          </a:xfrm>
        </p:spPr>
        <p:txBody>
          <a:bodyPr/>
          <a:lstStyle/>
          <a:p>
            <a:r>
              <a:rPr lang="en-US" sz="2000" dirty="0"/>
              <a:t>Collaborative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user behavior and preferences of similar users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People who liked The Matrix also watch John Wick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FADB5-F9EA-5D89-6F34-C193A4AA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278F0-5B4F-A2B0-9287-D76700A5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40" y="3208881"/>
            <a:ext cx="2213945" cy="27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F037E-8844-EFF1-80FF-937CD90A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5" y="3112167"/>
            <a:ext cx="2365384" cy="29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F76A-17D7-EC6B-7B0D-D7956417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83C9-D636-FB46-D677-676FEF1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73C8E-CF7B-C8A5-DDFC-C8BAB69F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BDF6D-ACF5-1593-9F2E-02E181511771}"/>
              </a:ext>
            </a:extLst>
          </p:cNvPr>
          <p:cNvSpPr txBox="1"/>
          <p:nvPr/>
        </p:nvSpPr>
        <p:spPr>
          <a:xfrm>
            <a:off x="253278" y="1843950"/>
            <a:ext cx="4600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Hybrid recommender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collaborative filtering: lack  information about the domain dependencies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system: lack  information about the people’s preferences in.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Combine both methods to get better result.</a:t>
            </a:r>
          </a:p>
        </p:txBody>
      </p:sp>
      <p:pic>
        <p:nvPicPr>
          <p:cNvPr id="13" name="Picture 2" descr="Hybrid recommendation model. | Download Scientific Diagram">
            <a:extLst>
              <a:ext uri="{FF2B5EF4-FFF2-40B4-BE49-F238E27FC236}">
                <a16:creationId xmlns:a16="http://schemas.microsoft.com/office/drawing/2014/main" id="{B2D5C4EF-5595-DA4B-7939-8BCF79E4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98" y="1955091"/>
            <a:ext cx="6640524" cy="37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8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1E55-7715-9E96-A3D9-3C48C181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97CE-2F31-48DD-4267-56013EFF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Collaborative Filtering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61DC4-3E3A-9472-640B-926F81D879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7" y="1426313"/>
            <a:ext cx="11668105" cy="1427982"/>
          </a:xfrm>
        </p:spPr>
        <p:txBody>
          <a:bodyPr/>
          <a:lstStyle/>
          <a:p>
            <a:r>
              <a:rPr lang="en-US" sz="2000" dirty="0"/>
              <a:t>Matrix Factorization: the m x n ratings R with rank y matrix is approximately factorized into an m x k matrix U and an n x k matrix V, where k &lt; 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03F4-267A-C2FC-E677-CA5DFAA0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E9F23-5DC8-4AA2-4236-9959F6FE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72" y="2115597"/>
            <a:ext cx="1280262" cy="488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722FB3-A19B-7859-0E6A-8E1D176EEE07}"/>
              </a:ext>
            </a:extLst>
          </p:cNvPr>
          <p:cNvSpPr txBox="1"/>
          <p:nvPr/>
        </p:nvSpPr>
        <p:spPr>
          <a:xfrm>
            <a:off x="338737" y="2728135"/>
            <a:ext cx="533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error of this approximation is equal to: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60294-CB98-4D1C-59FB-CF8F731A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05" y="2775379"/>
            <a:ext cx="1364874" cy="3056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3BAF3B-155D-7E44-073B-E41F7C56D594}"/>
              </a:ext>
            </a:extLst>
          </p:cNvPr>
          <p:cNvSpPr txBox="1">
            <a:spLocks/>
          </p:cNvSpPr>
          <p:nvPr/>
        </p:nvSpPr>
        <p:spPr>
          <a:xfrm>
            <a:off x="338736" y="3543579"/>
            <a:ext cx="11668105" cy="1427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Many matrix factorization methods exist, the key differences is </a:t>
            </a:r>
          </a:p>
          <a:p>
            <a:pPr lvl="1"/>
            <a:r>
              <a:rPr lang="en-US" sz="1600" dirty="0"/>
              <a:t>the constraints imposed on U and V (e.g., orthogonality or non-negativity) </a:t>
            </a:r>
          </a:p>
          <a:p>
            <a:pPr lvl="1"/>
            <a:r>
              <a:rPr lang="en-US" sz="1600" dirty="0"/>
              <a:t>The nature of the objective function (e.g., minimizing the Frobenius norm or maximizing the likelihood estimation).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870BA-5961-7F6E-EC08-0CE6E60F4EB7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Latent factor model</a:t>
            </a:r>
          </a:p>
        </p:txBody>
      </p:sp>
    </p:spTree>
    <p:extLst>
      <p:ext uri="{BB962C8B-B14F-4D97-AF65-F5344CB8AC3E}">
        <p14:creationId xmlns:p14="http://schemas.microsoft.com/office/powerpoint/2010/main" val="202194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73D1-907F-9375-03F4-AC1270316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986" y="1479370"/>
            <a:ext cx="5459059" cy="3899259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 of U: user factor, contains k entries corresponding to the affinity of user </a:t>
            </a:r>
            <a:r>
              <a:rPr lang="en-US" sz="2000" dirty="0" err="1"/>
              <a:t>i</a:t>
            </a:r>
            <a:r>
              <a:rPr lang="en-US" sz="2000" dirty="0"/>
              <a:t> towards the k concepts in the ratings matrix.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v</a:t>
            </a:r>
            <a:r>
              <a:rPr lang="en-US" sz="2000" baseline="-25000" dirty="0"/>
              <a:t>i</a:t>
            </a:r>
            <a:r>
              <a:rPr lang="en-US" sz="2000" dirty="0"/>
              <a:t> of V: item factor, represents the affinity of the </a:t>
            </a:r>
            <a:r>
              <a:rPr lang="en-US" sz="2000" dirty="0" err="1"/>
              <a:t>i-th</a:t>
            </a:r>
            <a:r>
              <a:rPr lang="en-US" sz="2000" dirty="0"/>
              <a:t> item towards these k concepts.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4CB4ECD2-2668-E897-A3DA-4753A1DF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7638"/>
          <a:stretch/>
        </p:blipFill>
        <p:spPr>
          <a:xfrm>
            <a:off x="7020465" y="828374"/>
            <a:ext cx="4930549" cy="538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E8EA-6BF4-6A0F-B1BB-D6C9A2E9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4294913"/>
            <a:ext cx="6848060" cy="1363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8BB55-EE33-1AE0-7AD1-29AE2B5F4D52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Latent factor model</a:t>
            </a:r>
          </a:p>
        </p:txBody>
      </p:sp>
    </p:spTree>
    <p:extLst>
      <p:ext uri="{BB962C8B-B14F-4D97-AF65-F5344CB8AC3E}">
        <p14:creationId xmlns:p14="http://schemas.microsoft.com/office/powerpoint/2010/main" val="149194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506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NVIDIA-NALA</vt:lpstr>
      <vt:lpstr>Arial</vt:lpstr>
      <vt:lpstr>Calibri</vt:lpstr>
      <vt:lpstr>Lato</vt:lpstr>
      <vt:lpstr>Office Theme</vt:lpstr>
      <vt:lpstr>PowerPoint Presentation</vt:lpstr>
      <vt:lpstr>PowerPoint Presentation</vt:lpstr>
      <vt:lpstr>Content</vt:lpstr>
      <vt:lpstr>1. Introduction</vt:lpstr>
      <vt:lpstr>2. Dataset</vt:lpstr>
      <vt:lpstr>3. Theoretical background and method</vt:lpstr>
      <vt:lpstr>3. Theoretical background and method</vt:lpstr>
      <vt:lpstr>3.1. Collaborative Filtering </vt:lpstr>
      <vt:lpstr>3.1. Collaborative Filtering</vt:lpstr>
      <vt:lpstr>1.1 Unconstrained Matrix Factorization</vt:lpstr>
      <vt:lpstr>1.1 Unconstrained Matrix Factorization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vu minh hieu</cp:lastModifiedBy>
  <cp:revision>22</cp:revision>
  <dcterms:created xsi:type="dcterms:W3CDTF">2021-05-28T04:32:29Z</dcterms:created>
  <dcterms:modified xsi:type="dcterms:W3CDTF">2025-06-11T02:57:50Z</dcterms:modified>
</cp:coreProperties>
</file>